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331" r:id="rId3"/>
    <p:sldId id="393" r:id="rId4"/>
    <p:sldId id="352" r:id="rId5"/>
    <p:sldId id="333" r:id="rId6"/>
    <p:sldId id="360" r:id="rId7"/>
    <p:sldId id="355" r:id="rId8"/>
    <p:sldId id="356" r:id="rId9"/>
    <p:sldId id="394" r:id="rId10"/>
    <p:sldId id="395" r:id="rId11"/>
    <p:sldId id="396" r:id="rId12"/>
    <p:sldId id="372" r:id="rId13"/>
    <p:sldId id="371" r:id="rId14"/>
    <p:sldId id="373" r:id="rId15"/>
    <p:sldId id="351" r:id="rId16"/>
    <p:sldId id="353" r:id="rId17"/>
    <p:sldId id="349" r:id="rId18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yan Egner" initials="BE" lastIdx="1" clrIdx="0">
    <p:extLst>
      <p:ext uri="{19B8F6BF-5375-455C-9EA6-DF929625EA0E}">
        <p15:presenceInfo xmlns:p15="http://schemas.microsoft.com/office/powerpoint/2012/main" userId="088a69ced1bc04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339933"/>
    <a:srgbClr val="CC0000"/>
    <a:srgbClr val="A4B55E"/>
    <a:srgbClr val="5353FF"/>
    <a:srgbClr val="7878CE"/>
    <a:srgbClr val="4444BC"/>
    <a:srgbClr val="3366FF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41" autoAdjust="0"/>
    <p:restoredTop sz="85403" autoAdjust="0"/>
  </p:normalViewPr>
  <p:slideViewPr>
    <p:cSldViewPr>
      <p:cViewPr>
        <p:scale>
          <a:sx n="90" d="100"/>
          <a:sy n="90" d="100"/>
        </p:scale>
        <p:origin x="1952" y="5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6" d="100"/>
          <a:sy n="96" d="100"/>
        </p:scale>
        <p:origin x="-3564" y="-10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02T11:02:16.141" idx="1">
    <p:pos x="4890" y="1813"/>
    <p:text>Remove this if flux is not calculated</p:text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31155E8D-0BA4-452B-8EDB-07A7BC61EC61}" type="datetimeFigureOut">
              <a:rPr lang="en-US"/>
              <a:pPr>
                <a:defRPr/>
              </a:pPr>
              <a:t>11/26/18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39892210-BE35-4A26-8523-71E669893B7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26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1D7AA6C-3DEF-4DD2-A62F-1859B2C2B030}" type="datetimeFigureOut">
              <a:rPr lang="en-US"/>
              <a:pPr>
                <a:defRPr/>
              </a:pPr>
              <a:t>11/26/18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F6B3159-B396-4F1D-8D6C-858A85A1524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194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9DB06A-C872-4CD1-8717-EF2A7E823F5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74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Sufficient</a:t>
            </a:r>
            <a:r>
              <a:rPr lang="en-US" baseline="0" dirty="0"/>
              <a:t> Energy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65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Sufficient</a:t>
            </a:r>
            <a:r>
              <a:rPr lang="en-US" baseline="0" dirty="0"/>
              <a:t> Energy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174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483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616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18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35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1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Goals,</a:t>
            </a:r>
            <a:r>
              <a:rPr lang="en-US" baseline="0" dirty="0"/>
              <a:t> Lit, </a:t>
            </a:r>
            <a:r>
              <a:rPr lang="en-US" baseline="0" dirty="0" err="1"/>
              <a:t>Exp</a:t>
            </a:r>
            <a:r>
              <a:rPr lang="en-US" baseline="0" dirty="0"/>
              <a:t>, Model, optimize, results, conc.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245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Goals,</a:t>
            </a:r>
            <a:r>
              <a:rPr lang="en-US" baseline="0" dirty="0"/>
              <a:t> Lit, </a:t>
            </a:r>
            <a:r>
              <a:rPr lang="en-US" baseline="0" dirty="0" err="1"/>
              <a:t>Exp</a:t>
            </a:r>
            <a:r>
              <a:rPr lang="en-US" baseline="0" dirty="0"/>
              <a:t>, Model, optimize, results, conc.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23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Model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Automated</a:t>
            </a:r>
            <a:r>
              <a:rPr lang="en-US" baseline="0" dirty="0"/>
              <a:t> </a:t>
            </a:r>
            <a:r>
              <a:rPr lang="en-US" baseline="0" dirty="0" err="1"/>
              <a:t>Opitmizaiton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ADVANTG </a:t>
            </a:r>
            <a:r>
              <a:rPr lang="en-US" baseline="0" dirty="0" err="1"/>
              <a:t>adjoint</a:t>
            </a:r>
            <a:r>
              <a:rPr lang="en-US" baseline="0" dirty="0"/>
              <a:t> Flux </a:t>
            </a:r>
            <a:r>
              <a:rPr lang="en-US" baseline="0" dirty="0" err="1"/>
              <a:t>calc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540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Manufacturer</a:t>
            </a:r>
            <a:r>
              <a:rPr lang="en-US" baseline="0" dirty="0"/>
              <a:t> issues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10-0.2% range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Deadlayer/Active Volume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790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55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Visual, copper lining to prevent X-ray</a:t>
            </a:r>
            <a:r>
              <a:rPr lang="en-US" baseline="0" dirty="0"/>
              <a:t>/electron backscatter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037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Sufficient</a:t>
            </a:r>
            <a:r>
              <a:rPr lang="en-US" baseline="0" dirty="0"/>
              <a:t> Energy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540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Sufficient</a:t>
            </a:r>
            <a:r>
              <a:rPr lang="en-US" baseline="0" dirty="0"/>
              <a:t> Energy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7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 l="1755" r="-2106" b="-21826"/>
          <a:stretch>
            <a:fillRect/>
          </a:stretch>
        </p:blipFill>
        <p:spPr bwMode="auto">
          <a:xfrm>
            <a:off x="990600" y="2819400"/>
            <a:ext cx="3276600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2" descr="shield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4213" y="1981200"/>
            <a:ext cx="12461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3"/>
          <p:cNvSpPr txBox="1">
            <a:spLocks noChangeArrowheads="1"/>
          </p:cNvSpPr>
          <p:nvPr userDrawn="1"/>
        </p:nvSpPr>
        <p:spPr bwMode="auto">
          <a:xfrm>
            <a:off x="990600" y="0"/>
            <a:ext cx="6629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5636" rIns="0" bIns="45636" anchor="ctr"/>
          <a:lstStyle/>
          <a:p>
            <a:pPr algn="ctr" defTabSz="914408">
              <a:defRPr/>
            </a:pPr>
            <a:r>
              <a:rPr lang="en-US" sz="3300" b="1" kern="700" spc="-3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Air Force Institute of Technology</a:t>
            </a:r>
            <a:endParaRPr lang="en-US" sz="3300" b="1" kern="700" spc="-30" dirty="0">
              <a:effectLst>
                <a:outerShdw blurRad="38100" dist="38100" dir="2700000" algn="tl">
                  <a:srgbClr val="C0C0C0"/>
                </a:outerShdw>
              </a:effectLst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6629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  <a:prstGeom prst="rect">
            <a:avLst/>
          </a:prstGeom>
        </p:spPr>
        <p:txBody>
          <a:bodyPr/>
          <a:lstStyle>
            <a:lvl2pPr>
              <a:buFont typeface="Wingdings" pitchFamily="2" charset="2"/>
              <a:buChar char="§"/>
              <a:defRPr/>
            </a:lvl2pPr>
            <a:lvl4pPr>
              <a:buFont typeface="Wingdings" pitchFamily="2" charset="2"/>
              <a:buChar char="§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845459-3F1B-4F43-8FC0-35ADCE8623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6629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B20FE-D153-41F1-99DD-DE79FAF1A0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5" cstate="print">
            <a:lum bright="1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72803" name="Rectangle 3"/>
          <p:cNvSpPr>
            <a:spLocks noChangeArrowheads="1"/>
          </p:cNvSpPr>
          <p:nvPr/>
        </p:nvSpPr>
        <p:spPr bwMode="auto">
          <a:xfrm flipV="1">
            <a:off x="1588" y="6489700"/>
            <a:ext cx="1811337" cy="60325"/>
          </a:xfrm>
          <a:prstGeom prst="rect">
            <a:avLst/>
          </a:prstGeom>
          <a:gradFill rotWithShape="0">
            <a:gsLst>
              <a:gs pos="0">
                <a:srgbClr val="000099">
                  <a:alpha val="50000"/>
                </a:srgbClr>
              </a:gs>
              <a:gs pos="100000">
                <a:schemeClr val="accent2">
                  <a:alpha val="5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 flipV="1">
            <a:off x="7107238" y="6500813"/>
            <a:ext cx="2022475" cy="61912"/>
          </a:xfrm>
          <a:prstGeom prst="rect">
            <a:avLst/>
          </a:prstGeom>
          <a:gradFill rotWithShape="0">
            <a:gsLst>
              <a:gs pos="0">
                <a:schemeClr val="accent2">
                  <a:alpha val="50000"/>
                </a:schemeClr>
              </a:gs>
              <a:gs pos="100000">
                <a:srgbClr val="DDDDDD">
                  <a:alpha val="5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5" name="Text Box 5"/>
          <p:cNvSpPr txBox="1">
            <a:spLocks noChangeArrowheads="1"/>
          </p:cNvSpPr>
          <p:nvPr/>
        </p:nvSpPr>
        <p:spPr bwMode="auto">
          <a:xfrm>
            <a:off x="1844675" y="6386513"/>
            <a:ext cx="52705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81" tIns="41493" rIns="82981" bIns="41493">
            <a:spAutoFit/>
          </a:bodyPr>
          <a:lstStyle/>
          <a:p>
            <a:pPr defTabSz="82992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7878CE"/>
                </a:solidFill>
                <a:latin typeface="+mn-lt"/>
                <a:cs typeface="+mn-cs"/>
              </a:rPr>
              <a:t>Air University: The Intellectual and Leadership Center of the Air Force</a:t>
            </a:r>
          </a:p>
        </p:txBody>
      </p:sp>
      <p:sp>
        <p:nvSpPr>
          <p:cNvPr id="972808" name="Rectangle 8"/>
          <p:cNvSpPr>
            <a:spLocks noChangeArrowheads="1"/>
          </p:cNvSpPr>
          <p:nvPr/>
        </p:nvSpPr>
        <p:spPr bwMode="auto">
          <a:xfrm flipV="1">
            <a:off x="6324600" y="989013"/>
            <a:ext cx="2819400" cy="77787"/>
          </a:xfrm>
          <a:prstGeom prst="rect">
            <a:avLst/>
          </a:prstGeom>
          <a:gradFill rotWithShape="0">
            <a:gsLst>
              <a:gs pos="0">
                <a:schemeClr val="accent2">
                  <a:alpha val="50000"/>
                </a:schemeClr>
              </a:gs>
              <a:gs pos="100000">
                <a:srgbClr val="DDDDDD">
                  <a:alpha val="5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6629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21" tIns="45511" rIns="91021" bIns="455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72810" name="Rectangle 10"/>
          <p:cNvSpPr>
            <a:spLocks noChangeArrowheads="1"/>
          </p:cNvSpPr>
          <p:nvPr/>
        </p:nvSpPr>
        <p:spPr bwMode="auto">
          <a:xfrm flipV="1">
            <a:off x="0" y="989013"/>
            <a:ext cx="2478088" cy="74612"/>
          </a:xfrm>
          <a:prstGeom prst="rect">
            <a:avLst/>
          </a:prstGeom>
          <a:gradFill rotWithShape="0">
            <a:gsLst>
              <a:gs pos="0">
                <a:srgbClr val="000099">
                  <a:alpha val="50000"/>
                </a:srgbClr>
              </a:gs>
              <a:gs pos="100000">
                <a:schemeClr val="accent2">
                  <a:alpha val="5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pic>
        <p:nvPicPr>
          <p:cNvPr id="1033" name="Picture 11" descr="chrmblue_std smal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6850" y="128588"/>
            <a:ext cx="803275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505200" y="6589713"/>
            <a:ext cx="2155825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225" tIns="41121" rIns="82225" bIns="41121">
            <a:spAutoFit/>
          </a:bodyPr>
          <a:lstStyle/>
          <a:p>
            <a:pPr defTabSz="8207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7878CE"/>
                </a:solidFill>
                <a:latin typeface="+mn-lt"/>
                <a:cs typeface="+mn-cs"/>
              </a:rPr>
              <a:t>Aim High…Fly - Fight - Win</a:t>
            </a:r>
            <a:endParaRPr lang="en-US" sz="1200" i="1" dirty="0">
              <a:solidFill>
                <a:srgbClr val="7878CE"/>
              </a:solidFill>
              <a:latin typeface="+mn-lt"/>
              <a:cs typeface="+mn-cs"/>
            </a:endParaRPr>
          </a:p>
        </p:txBody>
      </p:sp>
      <p:pic>
        <p:nvPicPr>
          <p:cNvPr id="14" name="Picture 17" descr="AFIT(good)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2438400" y="901700"/>
            <a:ext cx="397668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3302" tIns="41652" rIns="83302" bIns="41652">
            <a:spAutoFit/>
          </a:bodyPr>
          <a:lstStyle/>
          <a:p>
            <a:pPr defTabSz="83318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i="1" dirty="0">
                <a:solidFill>
                  <a:srgbClr val="7878CE"/>
                </a:solidFill>
                <a:latin typeface="+mn-lt"/>
                <a:cs typeface="+mn-cs"/>
              </a:rPr>
              <a:t>The AFIT of Today is the Air Force of Tomorrow.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DC0EFEE-7953-486B-B408-E9BCE7E6F8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3" r:id="rId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5pPr>
      <a:lvl6pPr marL="455272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6pPr>
      <a:lvl7pPr marL="910544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7pPr>
      <a:lvl8pPr marL="1365819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8pPr>
      <a:lvl9pPr marL="1821090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9pPr>
    </p:titleStyle>
    <p:bodyStyle>
      <a:lvl1pPr marL="331788" indent="-3317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4638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2pPr>
      <a:lvl3pPr marL="1130300" indent="-217488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585913" indent="-217488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4pPr>
      <a:lvl5pPr marL="2041525" indent="-217488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03999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59268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14540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69808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272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544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819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09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357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633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6905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18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hwin-rao/685_Projec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8"/>
          <p:cNvSpPr>
            <a:spLocks noChangeArrowheads="1"/>
          </p:cNvSpPr>
          <p:nvPr/>
        </p:nvSpPr>
        <p:spPr bwMode="auto">
          <a:xfrm>
            <a:off x="3429000" y="1905000"/>
            <a:ext cx="5715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71" tIns="45636" rIns="91271" bIns="45636" anchor="ctr"/>
          <a:lstStyle/>
          <a:p>
            <a:pPr algn="ctr"/>
            <a:r>
              <a:rPr lang="en-US" sz="3600" dirty="0">
                <a:solidFill>
                  <a:srgbClr val="000066"/>
                </a:solidFill>
              </a:rPr>
              <a:t>Radiation Energy Deposition on an Asteroid</a:t>
            </a:r>
          </a:p>
        </p:txBody>
      </p:sp>
      <p:sp>
        <p:nvSpPr>
          <p:cNvPr id="7170" name="Text Box 9"/>
          <p:cNvSpPr txBox="1">
            <a:spLocks noChangeArrowheads="1"/>
          </p:cNvSpPr>
          <p:nvPr/>
        </p:nvSpPr>
        <p:spPr bwMode="auto">
          <a:xfrm>
            <a:off x="3993566" y="3886200"/>
            <a:ext cx="4613275" cy="2133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271" tIns="45636" rIns="91271" bIns="45636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160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2d Lt Ashwin Rao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sz="1600" i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Air Force Institute of Technology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6 December, 2018</a:t>
            </a:r>
            <a:endParaRPr lang="en-US" sz="16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3899904" y="3200400"/>
            <a:ext cx="4800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71" tIns="45636" rIns="91271" bIns="45636" anchor="ctr"/>
          <a:lstStyle/>
          <a:p>
            <a:pPr algn="ctr"/>
            <a:endParaRPr lang="en-US" sz="240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3435CBE-9148-C84E-9997-8F47ACAA0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764" y="1918855"/>
            <a:ext cx="5105400" cy="3829049"/>
          </a:xfrm>
          <a:prstGeom prst="rect">
            <a:avLst/>
          </a:prstGeom>
        </p:spPr>
      </p:pic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7EB1903-7C07-C14C-8953-8F9107E06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905000"/>
            <a:ext cx="5105400" cy="3829049"/>
          </a:xfrm>
        </p:spPr>
      </p:pic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EECC3B1-4A0C-964C-A40E-09D5107A0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82" y="1905000"/>
            <a:ext cx="4987636" cy="374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5665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7" name="Content Placeholder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4DFC9F3-1187-8B45-A44D-9BF4E054B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1585912"/>
            <a:ext cx="4914900" cy="3686175"/>
          </a:xfrm>
        </p:spPr>
      </p:pic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E60B392-4EB4-4645-A904-F9FBB612E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1585911"/>
            <a:ext cx="49149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7024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66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baseline="-25000" dirty="0" err="1"/>
              <a:t>dep</a:t>
            </a:r>
            <a:r>
              <a:rPr lang="en-US" dirty="0"/>
              <a:t> is highly dependent on particle type and energy.</a:t>
            </a:r>
          </a:p>
          <a:p>
            <a:pPr lvl="1"/>
            <a:r>
              <a:rPr lang="en-US" dirty="0"/>
              <a:t>Higher source energy = higher </a:t>
            </a:r>
            <a:r>
              <a:rPr lang="en-US" dirty="0" err="1"/>
              <a:t>E</a:t>
            </a:r>
            <a:r>
              <a:rPr lang="en-US" baseline="-25000" dirty="0" err="1"/>
              <a:t>dep</a:t>
            </a:r>
            <a:endParaRPr lang="en-US" baseline="-25000" dirty="0"/>
          </a:p>
          <a:p>
            <a:r>
              <a:rPr lang="en-US" dirty="0"/>
              <a:t>Dependent on isotopic composition of target.</a:t>
            </a:r>
          </a:p>
          <a:p>
            <a:pPr lvl="1"/>
            <a:r>
              <a:rPr lang="en-US" dirty="0"/>
              <a:t>Function of reaction cross sections of asteroid</a:t>
            </a:r>
            <a:r>
              <a:rPr lang="en-US" baseline="30000" dirty="0"/>
              <a:t>[6]</a:t>
            </a:r>
            <a:r>
              <a:rPr lang="en-US" dirty="0"/>
              <a:t>.</a:t>
            </a:r>
          </a:p>
          <a:p>
            <a:r>
              <a:rPr lang="en-US" dirty="0"/>
              <a:t>Detonation distance and </a:t>
            </a:r>
            <a:r>
              <a:rPr lang="en-US" dirty="0" err="1"/>
              <a:t>E</a:t>
            </a:r>
            <a:r>
              <a:rPr lang="en-US" baseline="-25000" dirty="0" err="1"/>
              <a:t>dep</a:t>
            </a:r>
            <a:r>
              <a:rPr lang="en-US" dirty="0"/>
              <a:t> inversely related.</a:t>
            </a:r>
          </a:p>
          <a:p>
            <a:r>
              <a:rPr lang="en-US" dirty="0"/>
              <a:t>Neutrons more penetrating than hard x-rays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7971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More detailed source term</a:t>
            </a:r>
          </a:p>
          <a:p>
            <a:pPr lvl="1"/>
            <a:r>
              <a:rPr lang="en-US" dirty="0"/>
              <a:t>Include all types of radiation particles, spectrum for each</a:t>
            </a:r>
          </a:p>
          <a:p>
            <a:r>
              <a:rPr lang="en-US" dirty="0"/>
              <a:t>Update radiation efficiency calculations</a:t>
            </a:r>
          </a:p>
          <a:p>
            <a:r>
              <a:rPr lang="en-US" dirty="0"/>
              <a:t>More detailed mesh to tally depth profile radially and across surface</a:t>
            </a:r>
          </a:p>
          <a:p>
            <a:r>
              <a:rPr lang="en-US" dirty="0"/>
              <a:t>Neutron yield coupling efficiency calculations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66"/>
                </a:solidFill>
              </a:rPr>
              <a:t>Future 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0867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Problem</a:t>
            </a:r>
          </a:p>
          <a:p>
            <a:r>
              <a:rPr lang="en-US" dirty="0"/>
              <a:t>Project Goals</a:t>
            </a:r>
          </a:p>
          <a:p>
            <a:r>
              <a:rPr lang="en-US" dirty="0"/>
              <a:t>Previous Work</a:t>
            </a:r>
          </a:p>
          <a:p>
            <a:r>
              <a:rPr lang="en-US" dirty="0"/>
              <a:t>MCNP Model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F1E2C-BD78-C543-80D4-0CFB41705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2463800"/>
            <a:ext cx="3937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455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Provided project assistance, Captain James Bevins, AFIT</a:t>
            </a:r>
          </a:p>
          <a:p>
            <a:r>
              <a:rPr lang="en-US" dirty="0"/>
              <a:t>Provided MCNP template and composition data, MAJ Aaron Ferguson, USA</a:t>
            </a:r>
          </a:p>
          <a:p>
            <a:r>
              <a:rPr lang="en-US" dirty="0"/>
              <a:t>Michael Bay, Bruce Willis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66"/>
                </a:solidFill>
              </a:rPr>
              <a:t>Acknowledgements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BDEFD-CDE5-1646-B14C-1A006590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695700"/>
            <a:ext cx="3314700" cy="23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24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5029200"/>
          </a:xfrm>
        </p:spPr>
        <p:txBody>
          <a:bodyPr/>
          <a:lstStyle/>
          <a:p>
            <a:r>
              <a:rPr lang="en-US" sz="1600" dirty="0">
                <a:hlinkClick r:id="rId3"/>
              </a:rPr>
              <a:t>Github</a:t>
            </a:r>
            <a:r>
              <a:rPr lang="en-US" sz="1600" dirty="0"/>
              <a:t> repository</a:t>
            </a:r>
          </a:p>
          <a:p>
            <a:pPr marL="0" indent="0">
              <a:buNone/>
            </a:pPr>
            <a:r>
              <a:rPr lang="en-US" sz="1600" dirty="0"/>
              <a:t>[1] Ferguson, Aaron J. Analysis of Neutron Effects for Asteroid Disruption. 2016. Air Force Institute of Technology. Master’s Thesis.</a:t>
            </a:r>
          </a:p>
          <a:p>
            <a:pPr marL="0" indent="0">
              <a:buNone/>
            </a:pPr>
            <a:r>
              <a:rPr lang="en-US" sz="1600" dirty="0"/>
              <a:t>[2] E. </a:t>
            </a:r>
            <a:r>
              <a:rPr lang="en-US" sz="1600" dirty="0" err="1"/>
              <a:t>Jarosewich</a:t>
            </a:r>
            <a:r>
              <a:rPr lang="en-US" sz="1600" dirty="0"/>
              <a:t>, R. S. Clarke, and J. N. Barrows, ”The Allende meteorite reference sample,” Smithsonian Contributions to the Earth Sciences, vol. 27, p. 49, 1987.</a:t>
            </a:r>
          </a:p>
          <a:p>
            <a:pPr marL="0" indent="0">
              <a:buNone/>
            </a:pPr>
            <a:r>
              <a:rPr lang="en-US" sz="1600" dirty="0"/>
              <a:t>[3] D. B. </a:t>
            </a:r>
            <a:r>
              <a:rPr lang="en-US" sz="1600" dirty="0" err="1"/>
              <a:t>Pelowitz</a:t>
            </a:r>
            <a:r>
              <a:rPr lang="en-US" sz="1600" dirty="0"/>
              <a:t>, ”MCNP6 User’s Manual Version 1.0,” Los Alamos National Laboratory, Los Alamos National Laboratory, 2013.</a:t>
            </a:r>
          </a:p>
          <a:p>
            <a:pPr marL="0" indent="0">
              <a:buNone/>
            </a:pPr>
            <a:r>
              <a:rPr lang="en-US" sz="1600" dirty="0"/>
              <a:t>[4] R. MCCONN, ”Compendium of Material Composition Data for Radiation Transport Modeling,” Pacific North Western National Laboratory, Richland, WA (2011).</a:t>
            </a:r>
          </a:p>
          <a:p>
            <a:pPr marL="0" indent="0">
              <a:buNone/>
            </a:pPr>
            <a:r>
              <a:rPr lang="en-US" sz="1600" dirty="0"/>
              <a:t>[5] S. S. Board et al., Defending Planet Earth:: Near-Earth Object Surveys and Hazard Mitigation Strategies. National Academies Press, 2010.</a:t>
            </a:r>
          </a:p>
          <a:p>
            <a:pPr marL="0" indent="0">
              <a:buNone/>
            </a:pPr>
            <a:r>
              <a:rPr lang="en-US" sz="1600" dirty="0"/>
              <a:t>[6] ”ENDF/B-VII.1 Evaluated Nuclear Data Library.” [Online]. Available: http://</a:t>
            </a:r>
            <a:r>
              <a:rPr lang="en-US" sz="1600" dirty="0" err="1"/>
              <a:t>www.nndc.bnl.gov</a:t>
            </a:r>
            <a:r>
              <a:rPr lang="en-US" sz="1600" dirty="0"/>
              <a:t>/</a:t>
            </a:r>
            <a:r>
              <a:rPr lang="en-US" sz="1600" dirty="0" err="1"/>
              <a:t>endf</a:t>
            </a:r>
            <a:r>
              <a:rPr lang="en-US" sz="1600" dirty="0"/>
              <a:t>/b7.1/</a:t>
            </a:r>
          </a:p>
          <a:p>
            <a:pPr marL="0" indent="0">
              <a:buNone/>
            </a:pPr>
            <a:r>
              <a:rPr lang="en-US" sz="1600" dirty="0"/>
              <a:t>[7] ”NEO Discovery Statistics.” [Online]. Available: http://</a:t>
            </a:r>
            <a:r>
              <a:rPr lang="en-US" sz="1600" dirty="0" err="1"/>
              <a:t>neo.jpl.nasa.gov</a:t>
            </a:r>
            <a:r>
              <a:rPr lang="en-US" sz="1600" dirty="0"/>
              <a:t>/stats/</a:t>
            </a:r>
            <a:r>
              <a:rPr lang="en-US" sz="1600" dirty="0" err="1"/>
              <a:t>goall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[8] </a:t>
            </a:r>
            <a:r>
              <a:rPr lang="en-US" sz="1600" b="1" dirty="0" err="1"/>
              <a:t>Bodansky</a:t>
            </a:r>
            <a:r>
              <a:rPr lang="en-US" sz="1600" b="1" dirty="0"/>
              <a:t>, David</a:t>
            </a:r>
            <a:r>
              <a:rPr lang="en-US" sz="1600" dirty="0"/>
              <a:t>. Nuclear Energy: Principles, Practices, and Prospects. 2nd ed., Springer, 2005.</a:t>
            </a:r>
          </a:p>
          <a:p>
            <a:pPr marL="0" indent="0">
              <a:buNone/>
            </a:pPr>
            <a:r>
              <a:rPr lang="en-US" sz="1600" dirty="0"/>
              <a:t>[9] Bay, Michael, director. Armageddon. Touchstone Pictures, 1998.</a:t>
            </a:r>
          </a:p>
        </p:txBody>
      </p:sp>
    </p:spTree>
    <p:extLst>
      <p:ext uri="{BB962C8B-B14F-4D97-AF65-F5344CB8AC3E}">
        <p14:creationId xmlns:p14="http://schemas.microsoft.com/office/powerpoint/2010/main" val="55093820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923DBB-3A88-9449-BBD0-269A42901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787525"/>
            <a:ext cx="5638800" cy="37779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151200-86BC-5844-A8E1-3E500CABB407}"/>
              </a:ext>
            </a:extLst>
          </p:cNvPr>
          <p:cNvSpPr txBox="1"/>
          <p:nvPr/>
        </p:nvSpPr>
        <p:spPr>
          <a:xfrm>
            <a:off x="1295400" y="178752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[9]</a:t>
            </a:r>
          </a:p>
        </p:txBody>
      </p:sp>
    </p:spTree>
    <p:extLst>
      <p:ext uri="{BB962C8B-B14F-4D97-AF65-F5344CB8AC3E}">
        <p14:creationId xmlns:p14="http://schemas.microsoft.com/office/powerpoint/2010/main" val="310598987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Problem</a:t>
            </a:r>
          </a:p>
          <a:p>
            <a:r>
              <a:rPr lang="en-US" dirty="0"/>
              <a:t>Project Goals</a:t>
            </a:r>
          </a:p>
          <a:p>
            <a:pPr lvl="1"/>
            <a:r>
              <a:rPr lang="en-US" dirty="0"/>
              <a:t>Key concept</a:t>
            </a:r>
          </a:p>
          <a:p>
            <a:r>
              <a:rPr lang="en-US" dirty="0"/>
              <a:t>Previous Work</a:t>
            </a:r>
          </a:p>
          <a:p>
            <a:r>
              <a:rPr lang="en-US" dirty="0"/>
              <a:t>MCNP Model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7D1B1-F8B1-314C-8338-F7709E59F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950" y="1719262"/>
            <a:ext cx="45593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73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Asteroid impact on earth could be catastrophic</a:t>
            </a:r>
            <a:r>
              <a:rPr lang="en-US" baseline="30000" dirty="0"/>
              <a:t>[9]</a:t>
            </a:r>
            <a:endParaRPr lang="en-US" dirty="0"/>
          </a:p>
          <a:p>
            <a:r>
              <a:rPr lang="en-US" dirty="0"/>
              <a:t>Potential solution: use a nuke</a:t>
            </a:r>
            <a:r>
              <a:rPr lang="en-US" baseline="30000" dirty="0"/>
              <a:t>[5]</a:t>
            </a:r>
            <a:endParaRPr lang="en-US" dirty="0"/>
          </a:p>
          <a:p>
            <a:pPr lvl="1"/>
            <a:r>
              <a:rPr lang="en-US" dirty="0"/>
              <a:t>Detonate some distance away from surface</a:t>
            </a:r>
          </a:p>
          <a:p>
            <a:pPr lvl="1"/>
            <a:r>
              <a:rPr lang="en-US" dirty="0"/>
              <a:t>Fragment, ”blow-off” enough material to change path</a:t>
            </a:r>
          </a:p>
          <a:p>
            <a:r>
              <a:rPr lang="en-US" dirty="0"/>
              <a:t>Dependent on energy deposited from detonation</a:t>
            </a:r>
            <a:r>
              <a:rPr lang="en-US" baseline="30000" dirty="0"/>
              <a:t>[1]</a:t>
            </a:r>
            <a:endParaRPr lang="en-US" dirty="0"/>
          </a:p>
          <a:p>
            <a:pPr lvl="1"/>
            <a:r>
              <a:rPr lang="en-US" dirty="0"/>
              <a:t>Radiation interactions with asteroid (scattering, absorption)</a:t>
            </a:r>
          </a:p>
          <a:p>
            <a:pPr lvl="1"/>
            <a:r>
              <a:rPr lang="en-US" dirty="0"/>
              <a:t>What yield and detonation distance?</a:t>
            </a:r>
          </a:p>
          <a:p>
            <a:r>
              <a:rPr lang="en-US" dirty="0"/>
              <a:t>Analyze energy deposition from different radiation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DCBE3-9AEE-F643-BF7C-B01517CAD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662487"/>
            <a:ext cx="32004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77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MCNP model of an asteroid and use MCNP to characterize energy deposition from different types of radiation</a:t>
            </a:r>
          </a:p>
          <a:p>
            <a:r>
              <a:rPr lang="en-US" dirty="0"/>
              <a:t>Calculate total energy deposition, develop depth profile</a:t>
            </a:r>
          </a:p>
          <a:p>
            <a:r>
              <a:rPr lang="en-US" dirty="0"/>
              <a:t>Modify SDEF card with built in 14.1 MeV source to analyze effects of different particles/energies</a:t>
            </a:r>
          </a:p>
          <a:p>
            <a:pPr lvl="1"/>
            <a:r>
              <a:rPr lang="en-US" dirty="0"/>
              <a:t>Use Watt spectrum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C7B81-1345-8641-84BC-C719A6AC2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515" y="3751289"/>
            <a:ext cx="4670685" cy="26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5174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MAJ Ferguson’s thesis. </a:t>
            </a:r>
            <a:r>
              <a:rPr lang="en-US" baseline="30000" dirty="0"/>
              <a:t>[1]</a:t>
            </a:r>
          </a:p>
          <a:p>
            <a:r>
              <a:rPr lang="en-US" dirty="0"/>
              <a:t>Calculated neutron yield efficiency (function of </a:t>
            </a:r>
            <a:r>
              <a:rPr lang="en-US" dirty="0" err="1"/>
              <a:t>E</a:t>
            </a:r>
            <a:r>
              <a:rPr lang="en-US" baseline="-25000" dirty="0" err="1"/>
              <a:t>dep</a:t>
            </a:r>
            <a:r>
              <a:rPr lang="en-US" dirty="0"/>
              <a:t>) for 2.45, 14.1 MeV neutrons, and thermonuclear spectrum.</a:t>
            </a:r>
            <a:endParaRPr lang="en-US" baseline="30000" dirty="0"/>
          </a:p>
          <a:p>
            <a:r>
              <a:rPr lang="en-US" dirty="0"/>
              <a:t>Tested 8 different  asteroid compositions. </a:t>
            </a:r>
          </a:p>
          <a:p>
            <a:r>
              <a:rPr lang="en-US" dirty="0"/>
              <a:t>Used MCNP input files as a base for testing different radiation</a:t>
            </a:r>
          </a:p>
          <a:p>
            <a:pPr lvl="1"/>
            <a:r>
              <a:rPr lang="en-US" dirty="0"/>
              <a:t>Allende meteorite </a:t>
            </a:r>
            <a:r>
              <a:rPr lang="en-US" baseline="30000" dirty="0"/>
              <a:t>[2][4]</a:t>
            </a:r>
            <a:r>
              <a:rPr lang="en-US" dirty="0"/>
              <a:t> and ice compositions</a:t>
            </a:r>
          </a:p>
          <a:p>
            <a:endParaRPr lang="en-US" dirty="0"/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3044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4343400" cy="4876800"/>
          </a:xfrm>
        </p:spPr>
        <p:txBody>
          <a:bodyPr/>
          <a:lstStyle/>
          <a:p>
            <a:r>
              <a:rPr lang="en-US" dirty="0"/>
              <a:t>25 m radius asteroid</a:t>
            </a:r>
            <a:r>
              <a:rPr lang="en-US" baseline="30000" dirty="0"/>
              <a:t>[7]</a:t>
            </a:r>
            <a:endParaRPr lang="en-US" dirty="0"/>
          </a:p>
          <a:p>
            <a:r>
              <a:rPr lang="en-US" dirty="0"/>
              <a:t>Point source: 100, 10, 1 cm away from surface</a:t>
            </a:r>
          </a:p>
          <a:p>
            <a:r>
              <a:rPr lang="en-US" dirty="0"/>
              <a:t>Thermal, 0.5, 1, 14.1 MeV, Watt spectrum Neutrons</a:t>
            </a:r>
          </a:p>
          <a:p>
            <a:r>
              <a:rPr lang="en-US" dirty="0"/>
              <a:t>1, 5, 10, 20 </a:t>
            </a:r>
            <a:r>
              <a:rPr lang="en-US" dirty="0" err="1"/>
              <a:t>keV</a:t>
            </a:r>
            <a:r>
              <a:rPr lang="en-US" dirty="0"/>
              <a:t> X-Rays</a:t>
            </a:r>
          </a:p>
          <a:p>
            <a:r>
              <a:rPr lang="en-US" dirty="0"/>
              <a:t>+F6 tally (energy dep from all particles) </a:t>
            </a:r>
            <a:r>
              <a:rPr lang="en-US" baseline="30000" dirty="0"/>
              <a:t>[3]</a:t>
            </a:r>
            <a:endParaRPr lang="en-US" dirty="0"/>
          </a:p>
          <a:p>
            <a:r>
              <a:rPr lang="en-US" dirty="0"/>
              <a:t>Total </a:t>
            </a:r>
            <a:r>
              <a:rPr lang="en-US" dirty="0" err="1"/>
              <a:t>E</a:t>
            </a:r>
            <a:r>
              <a:rPr lang="en-US" baseline="-25000" dirty="0" err="1"/>
              <a:t>dep</a:t>
            </a:r>
            <a:r>
              <a:rPr lang="en-US" dirty="0"/>
              <a:t> and depth profile tallies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MCNP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EDD5A-A1DE-A243-9281-7BE5558B9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55" y="1323109"/>
            <a:ext cx="2188889" cy="2126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AEEA94-4ACA-6148-814A-0F70F145A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10000"/>
            <a:ext cx="4213128" cy="19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23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Input: SDEF card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8F9692-6A2C-C94B-B066-8C46906DE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Varied: POS, ERG, PAR to test different detonation distances, source particles, particle energies</a:t>
            </a:r>
          </a:p>
          <a:p>
            <a:r>
              <a:rPr lang="en-US" dirty="0"/>
              <a:t>Watt Spectrum: varying constants did not drastically affect </a:t>
            </a:r>
            <a:r>
              <a:rPr lang="en-US" dirty="0" err="1"/>
              <a:t>E</a:t>
            </a:r>
            <a:r>
              <a:rPr lang="en-US" baseline="-25000" dirty="0" err="1"/>
              <a:t>dep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61DBCD-4B87-1647-B5DF-48F03239E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124200"/>
            <a:ext cx="6405824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7698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2D72844-128B-AC48-A481-A84EAF4F0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689754"/>
            <a:ext cx="4953000" cy="3714750"/>
          </a:xfrm>
        </p:spPr>
      </p:pic>
      <p:pic>
        <p:nvPicPr>
          <p:cNvPr id="8" name="Picture 7" descr="A picture containing screenshot&#13;&#10;&#13;&#10;Description automatically generated">
            <a:extLst>
              <a:ext uri="{FF2B5EF4-FFF2-40B4-BE49-F238E27FC236}">
                <a16:creationId xmlns:a16="http://schemas.microsoft.com/office/drawing/2014/main" id="{A97AF5B5-38E8-9640-97CD-779187B84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45" y="1720196"/>
            <a:ext cx="4826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7866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7" name="Content Placeholder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398AB27-ECD0-4948-BD31-B4006607F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4876800" cy="3657600"/>
          </a:xfrm>
        </p:spPr>
      </p:pic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5C0CCF1-EA76-5B40-9A71-8F098CF2A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1989137"/>
            <a:ext cx="4673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6012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2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000066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22784</TotalTime>
  <Words>785</Words>
  <Application>Microsoft Macintosh PowerPoint</Application>
  <PresentationFormat>On-screen Show (4:3)</PresentationFormat>
  <Paragraphs>129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Times New Roman</vt:lpstr>
      <vt:lpstr>Wingdings</vt:lpstr>
      <vt:lpstr>2_Default Design</vt:lpstr>
      <vt:lpstr>PowerPoint Presentation</vt:lpstr>
      <vt:lpstr>Overview</vt:lpstr>
      <vt:lpstr>Problem</vt:lpstr>
      <vt:lpstr>Project Goals</vt:lpstr>
      <vt:lpstr>Previous Work</vt:lpstr>
      <vt:lpstr>MCNP Model</vt:lpstr>
      <vt:lpstr>Example Input: SDEF card</vt:lpstr>
      <vt:lpstr>Results</vt:lpstr>
      <vt:lpstr>Results</vt:lpstr>
      <vt:lpstr>Results</vt:lpstr>
      <vt:lpstr>Results</vt:lpstr>
      <vt:lpstr>Conclusion</vt:lpstr>
      <vt:lpstr>Future Work</vt:lpstr>
      <vt:lpstr>Summary</vt:lpstr>
      <vt:lpstr>Acknowledgements</vt:lpstr>
      <vt:lpstr>References</vt:lpstr>
      <vt:lpstr>Questions?</vt:lpstr>
    </vt:vector>
  </TitlesOfParts>
  <Company>AFIT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TPEACHEY</dc:creator>
  <cp:lastModifiedBy>Rao, Ashwin</cp:lastModifiedBy>
  <cp:revision>1011</cp:revision>
  <dcterms:created xsi:type="dcterms:W3CDTF">2010-05-28T18:07:16Z</dcterms:created>
  <dcterms:modified xsi:type="dcterms:W3CDTF">2018-11-29T18:02:02Z</dcterms:modified>
</cp:coreProperties>
</file>